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Old Standard TT"/>
      <p:regular r:id="rId17"/>
      <p:bold r:id="rId18"/>
      <p: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OldStandardTT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OldStandardTT-italic.fntdata"/><Relationship Id="rId6" Type="http://schemas.openxmlformats.org/officeDocument/2006/relationships/slide" Target="slides/slide1.xml"/><Relationship Id="rId18" Type="http://schemas.openxmlformats.org/officeDocument/2006/relationships/font" Target="fonts/OldStandardT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222b58aa71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222b58aa71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222b58aa71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222b58aa71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222b58aa71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222b58aa71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222b58aa71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222b58aa71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222b58aa71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222b58aa71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222b58aa71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222b58aa71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222b58aa71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222b58aa71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222b58aa71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222b58aa71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222b58aa71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222b58aa71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222b58aa71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222b58aa71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2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perback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abc.gob.ar/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Concursos de Cátedra por Proyecto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Circuito Administrativo De inscripción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ISFDyT N°89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>
            <p:ph idx="1" type="subTitle"/>
          </p:nvPr>
        </p:nvSpPr>
        <p:spPr>
          <a:xfrm>
            <a:off x="512700" y="115780"/>
            <a:ext cx="8118600" cy="111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POSTULARSE A LA CÁTEDRA </a:t>
            </a:r>
            <a:r>
              <a:rPr lang="es">
                <a:solidFill>
                  <a:schemeClr val="dk1"/>
                </a:solidFill>
              </a:rPr>
              <a:t>CONCURSADA</a:t>
            </a:r>
            <a:r>
              <a:rPr lang="es">
                <a:solidFill>
                  <a:schemeClr val="dk1"/>
                </a:solidFill>
              </a:rPr>
              <a:t>… (en observación aparece el detalle del nombre de la cátedra(</a:t>
            </a:r>
            <a:br>
              <a:rPr lang="es">
                <a:solidFill>
                  <a:schemeClr val="dk1"/>
                </a:solidFill>
              </a:rPr>
            </a:br>
            <a:r>
              <a:rPr lang="es">
                <a:solidFill>
                  <a:schemeClr val="dk1"/>
                </a:solidFill>
              </a:rPr>
              <a:t>Finalizado lo </a:t>
            </a:r>
            <a:r>
              <a:rPr lang="es">
                <a:solidFill>
                  <a:schemeClr val="dk1"/>
                </a:solidFill>
              </a:rPr>
              <a:t>anterior</a:t>
            </a:r>
            <a:r>
              <a:rPr lang="es">
                <a:solidFill>
                  <a:schemeClr val="dk1"/>
                </a:solidFill>
              </a:rPr>
              <a:t> se </a:t>
            </a:r>
            <a:r>
              <a:rPr lang="es">
                <a:solidFill>
                  <a:schemeClr val="dk1"/>
                </a:solidFill>
              </a:rPr>
              <a:t>recibirá</a:t>
            </a:r>
            <a:r>
              <a:rPr lang="es">
                <a:solidFill>
                  <a:schemeClr val="dk1"/>
                </a:solidFill>
              </a:rPr>
              <a:t> un </a:t>
            </a:r>
            <a:r>
              <a:rPr lang="es">
                <a:solidFill>
                  <a:schemeClr val="dk1"/>
                </a:solidFill>
              </a:rPr>
              <a:t>número</a:t>
            </a:r>
            <a:r>
              <a:rPr lang="es">
                <a:solidFill>
                  <a:schemeClr val="dk1"/>
                </a:solidFill>
              </a:rPr>
              <a:t> de</a:t>
            </a:r>
            <a:r>
              <a:rPr lang="es">
                <a:solidFill>
                  <a:schemeClr val="dk1"/>
                </a:solidFill>
              </a:rPr>
              <a:t> POSTULACIÓN</a:t>
            </a:r>
            <a:r>
              <a:rPr lang="es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14" name="Google Shape;114;p22"/>
          <p:cNvPicPr preferRelativeResize="0"/>
          <p:nvPr/>
        </p:nvPicPr>
        <p:blipFill rotWithShape="1">
          <a:blip r:embed="rId3">
            <a:alphaModFix/>
          </a:blip>
          <a:srcRect b="4693" l="0" r="0" t="3630"/>
          <a:stretch/>
        </p:blipFill>
        <p:spPr>
          <a:xfrm>
            <a:off x="152400" y="1231775"/>
            <a:ext cx="8478899" cy="357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>
            <p:ph type="ctrTitle"/>
          </p:nvPr>
        </p:nvSpPr>
        <p:spPr>
          <a:xfrm>
            <a:off x="275075" y="1881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SAD INFORMA AL DOCENTE MERITUADO Y POSTULADO LA </a:t>
            </a:r>
            <a:r>
              <a:rPr lang="es">
                <a:solidFill>
                  <a:schemeClr val="dk1"/>
                </a:solidFill>
              </a:rPr>
              <a:t>DESIGNACIÓN DE LA CÁTEDRA</a:t>
            </a:r>
            <a:r>
              <a:rPr lang="es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0" name="Google Shape;120;p23"/>
          <p:cNvSpPr txBox="1"/>
          <p:nvPr>
            <p:ph idx="1" type="subTitle"/>
          </p:nvPr>
        </p:nvSpPr>
        <p:spPr>
          <a:xfrm>
            <a:off x="331000" y="217798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EN SEDE INSTITUCIONAL, SE FIRMAN TOMAS DE </a:t>
            </a:r>
            <a:r>
              <a:rPr lang="es"/>
              <a:t>POSESIÓN</a:t>
            </a:r>
            <a:r>
              <a:rPr lang="es"/>
              <a:t> DE LAS </a:t>
            </a:r>
            <a:r>
              <a:rPr lang="es"/>
              <a:t>CÁTEDRAS. </a:t>
            </a:r>
            <a:r>
              <a:rPr lang="es"/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ctrTitle"/>
          </p:nvPr>
        </p:nvSpPr>
        <p:spPr>
          <a:xfrm>
            <a:off x="512700" y="391350"/>
            <a:ext cx="8118600" cy="302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 partir de la convocatoria…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6863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s"/>
              <a:t>Fecha de inscripción en tiempo y forma: Proyecto y constancia de CUIL por mail de concursos.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concursosinstituto89@gmail.com</a:t>
            </a:r>
            <a:endParaRPr/>
          </a:p>
        </p:txBody>
      </p:sp>
      <p:sp>
        <p:nvSpPr>
          <p:cNvPr id="66" name="Google Shape;66;p14"/>
          <p:cNvSpPr txBox="1"/>
          <p:nvPr>
            <p:ph idx="1" type="subTitle"/>
          </p:nvPr>
        </p:nvSpPr>
        <p:spPr>
          <a:xfrm>
            <a:off x="512700" y="3522179"/>
            <a:ext cx="8118600" cy="11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-37528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s" sz="3300"/>
              <a:t>Entrevista (Coordinada por comisión evaluadora VIRTUAL)</a:t>
            </a:r>
            <a:endParaRPr sz="3300"/>
          </a:p>
          <a:p>
            <a:pPr indent="-37528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s" sz="3300"/>
              <a:t>Tribunal de Dolores (Acto Institucional)</a:t>
            </a:r>
            <a:endParaRPr sz="33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 partir de las 3 instancias de evaluación se conforma el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ORDEN DE </a:t>
            </a:r>
            <a:r>
              <a:rPr lang="es"/>
              <a:t>MÉRITO</a:t>
            </a:r>
            <a:endParaRPr/>
          </a:p>
        </p:txBody>
      </p:sp>
      <p:sp>
        <p:nvSpPr>
          <p:cNvPr id="72" name="Google Shape;72;p15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EL INSTITUTO INFORMA A SAD (SECRETARIA DE </a:t>
            </a:r>
            <a:r>
              <a:rPr lang="es"/>
              <a:t>ASUNTOS</a:t>
            </a:r>
            <a:r>
              <a:rPr lang="es"/>
              <a:t> </a:t>
            </a:r>
            <a:r>
              <a:rPr lang="es"/>
              <a:t>DOCENTES</a:t>
            </a:r>
            <a:r>
              <a:rPr lang="es"/>
              <a:t>) LISTADOS DE ORDEN DE </a:t>
            </a:r>
            <a:r>
              <a:rPr lang="es"/>
              <a:t>MÉRITO</a:t>
            </a:r>
            <a:r>
              <a:rPr lang="es"/>
              <a:t>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SAD. Convoca en APD (Actos </a:t>
            </a:r>
            <a:r>
              <a:rPr lang="es"/>
              <a:t>Públicos</a:t>
            </a:r>
            <a:r>
              <a:rPr lang="es"/>
              <a:t> Digitales) fecha de </a:t>
            </a:r>
            <a:r>
              <a:rPr lang="es"/>
              <a:t>inscripción</a:t>
            </a:r>
            <a:r>
              <a:rPr lang="es"/>
              <a:t> de los merituados a las </a:t>
            </a:r>
            <a:r>
              <a:rPr lang="es"/>
              <a:t>Cátedras. Ello Vía cuenta ABC Docente (24hs de publicación)</a:t>
            </a:r>
            <a:endParaRPr/>
          </a:p>
        </p:txBody>
      </p:sp>
      <p:sp>
        <p:nvSpPr>
          <p:cNvPr id="78" name="Google Shape;78;p16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…y se realiza la postulación a la </a:t>
            </a:r>
            <a:r>
              <a:rPr lang="es"/>
              <a:t>Cátedra</a:t>
            </a:r>
            <a:r>
              <a:rPr lang="es"/>
              <a:t> concursada.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idx="1" type="subTitle"/>
          </p:nvPr>
        </p:nvSpPr>
        <p:spPr>
          <a:xfrm>
            <a:off x="317025" y="360414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Necesario Cuenta de ABC activa (</a:t>
            </a:r>
            <a:r>
              <a:rPr lang="es" u="sng">
                <a:solidFill>
                  <a:schemeClr val="hlink"/>
                </a:solidFill>
                <a:hlinkClick r:id="rId3"/>
              </a:rPr>
              <a:t>https://abc.gob.ar/</a:t>
            </a:r>
            <a:r>
              <a:rPr lang="es">
                <a:solidFill>
                  <a:schemeClr val="dk1"/>
                </a:solidFill>
              </a:rPr>
              <a:t> )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 rotWithShape="1">
          <a:blip r:embed="rId4">
            <a:alphaModFix/>
          </a:blip>
          <a:srcRect b="7603" l="0" r="0" t="3775"/>
          <a:stretch/>
        </p:blipFill>
        <p:spPr>
          <a:xfrm>
            <a:off x="152400" y="964400"/>
            <a:ext cx="8541226" cy="3745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idx="1" type="subTitle"/>
          </p:nvPr>
        </p:nvSpPr>
        <p:spPr>
          <a:xfrm>
            <a:off x="372925" y="41628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Ingreso…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90" name="Google Shape;90;p18"/>
          <p:cNvPicPr preferRelativeResize="0"/>
          <p:nvPr/>
        </p:nvPicPr>
        <p:blipFill rotWithShape="1">
          <a:blip r:embed="rId3">
            <a:alphaModFix/>
          </a:blip>
          <a:srcRect b="4676" l="0" r="0" t="3259"/>
          <a:stretch/>
        </p:blipFill>
        <p:spPr>
          <a:xfrm>
            <a:off x="152400" y="1203800"/>
            <a:ext cx="8736898" cy="3604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idx="1" type="subTitle"/>
          </p:nvPr>
        </p:nvSpPr>
        <p:spPr>
          <a:xfrm>
            <a:off x="442825" y="528114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Servicios de ABC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96" name="Google Shape;96;p19"/>
          <p:cNvPicPr preferRelativeResize="0"/>
          <p:nvPr/>
        </p:nvPicPr>
        <p:blipFill rotWithShape="1">
          <a:blip r:embed="rId3">
            <a:alphaModFix/>
          </a:blip>
          <a:srcRect b="6781" l="0" r="0" t="5935"/>
          <a:stretch/>
        </p:blipFill>
        <p:spPr>
          <a:xfrm>
            <a:off x="152400" y="1062250"/>
            <a:ext cx="8555200" cy="368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/>
        </p:nvSpPr>
        <p:spPr>
          <a:xfrm>
            <a:off x="992350" y="237600"/>
            <a:ext cx="64434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>
                <a:latin typeface="Old Standard TT"/>
                <a:ea typeface="Old Standard TT"/>
                <a:cs typeface="Old Standard TT"/>
                <a:sym typeface="Old Standard TT"/>
              </a:rPr>
              <a:t>DOCENTES (Servado)</a:t>
            </a:r>
            <a:endParaRPr sz="26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>
                <a:latin typeface="Old Standard TT"/>
                <a:ea typeface="Old Standard TT"/>
                <a:cs typeface="Old Standard TT"/>
                <a:sym typeface="Old Standard TT"/>
              </a:rPr>
              <a:t>APD (Actos </a:t>
            </a:r>
            <a:r>
              <a:rPr lang="es" sz="2600">
                <a:latin typeface="Old Standard TT"/>
                <a:ea typeface="Old Standard TT"/>
                <a:cs typeface="Old Standard TT"/>
                <a:sym typeface="Old Standard TT"/>
              </a:rPr>
              <a:t>Públicos</a:t>
            </a:r>
            <a:r>
              <a:rPr lang="es" sz="2600">
                <a:latin typeface="Old Standard TT"/>
                <a:ea typeface="Old Standard TT"/>
                <a:cs typeface="Old Standard TT"/>
                <a:sym typeface="Old Standard TT"/>
              </a:rPr>
              <a:t> Digitales )</a:t>
            </a:r>
            <a:endParaRPr sz="26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02" name="Google Shape;102;p20"/>
          <p:cNvPicPr preferRelativeResize="0"/>
          <p:nvPr/>
        </p:nvPicPr>
        <p:blipFill rotWithShape="1">
          <a:blip r:embed="rId3">
            <a:alphaModFix/>
          </a:blip>
          <a:srcRect b="4561" l="0" r="0" t="5300"/>
          <a:stretch/>
        </p:blipFill>
        <p:spPr>
          <a:xfrm>
            <a:off x="152400" y="1188025"/>
            <a:ext cx="8373501" cy="3620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idx="1" type="subTitle"/>
          </p:nvPr>
        </p:nvSpPr>
        <p:spPr>
          <a:xfrm>
            <a:off x="400900" y="3883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Iniciar </a:t>
            </a:r>
            <a:r>
              <a:rPr lang="es">
                <a:solidFill>
                  <a:schemeClr val="dk1"/>
                </a:solidFill>
              </a:rPr>
              <a:t>sesión</a:t>
            </a:r>
            <a:r>
              <a:rPr lang="es">
                <a:solidFill>
                  <a:schemeClr val="dk1"/>
                </a:solidFill>
              </a:rPr>
              <a:t> ABC</a:t>
            </a:r>
            <a:br>
              <a:rPr lang="es">
                <a:solidFill>
                  <a:schemeClr val="dk1"/>
                </a:solidFill>
              </a:rPr>
            </a:br>
            <a:r>
              <a:rPr lang="es">
                <a:solidFill>
                  <a:schemeClr val="dk1"/>
                </a:solidFill>
              </a:rPr>
              <a:t>POSTULARSE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08" name="Google Shape;108;p21"/>
          <p:cNvPicPr preferRelativeResize="0"/>
          <p:nvPr/>
        </p:nvPicPr>
        <p:blipFill rotWithShape="1">
          <a:blip r:embed="rId3">
            <a:alphaModFix/>
          </a:blip>
          <a:srcRect b="6264" l="0" r="0" t="3984"/>
          <a:stretch/>
        </p:blipFill>
        <p:spPr>
          <a:xfrm>
            <a:off x="152400" y="1327800"/>
            <a:ext cx="8367098" cy="3424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