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Amatic SC"/>
      <p:regular r:id="rId17"/>
      <p:bold r:id="rId18"/>
    </p:embeddedFont>
    <p:embeddedFont>
      <p:font typeface="Source Code Pr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bold.fntdata"/><Relationship Id="rId11" Type="http://schemas.openxmlformats.org/officeDocument/2006/relationships/slide" Target="slides/slide6.xml"/><Relationship Id="rId22" Type="http://schemas.openxmlformats.org/officeDocument/2006/relationships/font" Target="fonts/SourceCodePro-boldItalic.fntdata"/><Relationship Id="rId10" Type="http://schemas.openxmlformats.org/officeDocument/2006/relationships/slide" Target="slides/slide5.xml"/><Relationship Id="rId21" Type="http://schemas.openxmlformats.org/officeDocument/2006/relationships/font" Target="fonts/SourceCodePr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maticSC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regular.fntdata"/><Relationship Id="rId6" Type="http://schemas.openxmlformats.org/officeDocument/2006/relationships/slide" Target="slides/slide1.xml"/><Relationship Id="rId18" Type="http://schemas.openxmlformats.org/officeDocument/2006/relationships/font" Target="fonts/AmaticSC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46abd95526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46abd95526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38669f13e7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38669f13e7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46abd95526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46abd95526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523d0dc1bb_1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523d0dc1bb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46abd95526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46abd95526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38669f13e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38669f13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46abd95526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46abd95526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46abd95526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46abd95526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523d0dc1bb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523d0dc1bb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523d0dc1bb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523d0dc1bb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suteba.org.ar/download/estatuto-del-docente-88281.pdf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normas.gba.gob.ar/documentos/BeWZJ9cj.pdf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servicios.abc.gob.ar/recursos/registro/instructivo.ingreso.abc.4-21.pd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rive.google.com/drive/folders/1ThJkx2tHOhHyII2r0-3_-9tILVmvnK47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isfdyt89lacosta@abc.gob.ar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INGRESO AL 89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DOCENTES </a:t>
            </a:r>
            <a:r>
              <a:rPr lang="es"/>
              <a:t>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ISFDyT 89 “Dr. René Favaloro” LA COSTA</a:t>
            </a:r>
            <a:endParaRPr/>
          </a:p>
        </p:txBody>
      </p:sp>
      <p:pic>
        <p:nvPicPr>
          <p:cNvPr descr="C:\Users\PATRICIA\Dropbox\ISFDyT 89\Logo_color_negativo.jpg"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92150"/>
            <a:ext cx="1443950" cy="144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>
            <p:ph idx="1" type="subTitle"/>
          </p:nvPr>
        </p:nvSpPr>
        <p:spPr>
          <a:xfrm>
            <a:off x="311700" y="260600"/>
            <a:ext cx="8520600" cy="433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62500"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8000">
                <a:latin typeface="Amatic SC"/>
                <a:ea typeface="Amatic SC"/>
                <a:cs typeface="Amatic SC"/>
                <a:sym typeface="Amatic SC"/>
              </a:rPr>
              <a:t>conocer y hacer conocer el estatuto docente.</a:t>
            </a:r>
            <a:endParaRPr sz="80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3800" u="sng">
                <a:solidFill>
                  <a:schemeClr val="hlink"/>
                </a:solidFill>
                <a:latin typeface="Amatic SC"/>
                <a:ea typeface="Amatic SC"/>
                <a:cs typeface="Amatic SC"/>
                <a:sym typeface="Amatic SC"/>
                <a:hlinkClick r:id="rId3"/>
              </a:rPr>
              <a:t>Estatuto del Docente</a:t>
            </a:r>
            <a:endParaRPr sz="38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latin typeface="Amatic SC"/>
              <a:ea typeface="Amatic SC"/>
              <a:cs typeface="Amatic SC"/>
              <a:sym typeface="Amatic SC"/>
            </a:endParaRPr>
          </a:p>
          <a:p>
            <a:pPr indent="-37941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matic SC"/>
              <a:buChar char="●"/>
            </a:pPr>
            <a:r>
              <a:rPr lang="es" sz="3800">
                <a:latin typeface="Amatic SC"/>
                <a:ea typeface="Amatic SC"/>
                <a:cs typeface="Amatic SC"/>
                <a:sym typeface="Amatic SC"/>
              </a:rPr>
              <a:t>Ampliar su cultura y su formación pedagógica, procurando su perfeccionamiento</a:t>
            </a:r>
            <a:endParaRPr sz="3800">
              <a:latin typeface="Amatic SC"/>
              <a:ea typeface="Amatic SC"/>
              <a:cs typeface="Amatic SC"/>
              <a:sym typeface="Amatic SC"/>
            </a:endParaRPr>
          </a:p>
          <a:p>
            <a:pPr indent="-37941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matic SC"/>
              <a:buChar char="●"/>
            </a:pPr>
            <a:r>
              <a:rPr lang="es" sz="3800">
                <a:latin typeface="Amatic SC"/>
                <a:ea typeface="Amatic SC"/>
                <a:cs typeface="Amatic SC"/>
                <a:sym typeface="Amatic SC"/>
              </a:rPr>
              <a:t> Conocer, respetar y cumplir el presente Estatuto. </a:t>
            </a:r>
            <a:endParaRPr sz="3800">
              <a:latin typeface="Amatic SC"/>
              <a:ea typeface="Amatic SC"/>
              <a:cs typeface="Amatic SC"/>
              <a:sym typeface="Amatic SC"/>
            </a:endParaRPr>
          </a:p>
          <a:p>
            <a:pPr indent="-37941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matic SC"/>
              <a:buChar char="●"/>
            </a:pPr>
            <a:r>
              <a:rPr lang="es" sz="3800">
                <a:latin typeface="Amatic SC"/>
                <a:ea typeface="Amatic SC"/>
                <a:cs typeface="Amatic SC"/>
                <a:sym typeface="Amatic SC"/>
              </a:rPr>
              <a:t>Declarar bajo juramento los cargos y/o actividades oficiales o privadas computables para la jubilación que desempeñe o haya desempeñado</a:t>
            </a:r>
            <a:endParaRPr sz="3800">
              <a:latin typeface="Amatic SC"/>
              <a:ea typeface="Amatic SC"/>
              <a:cs typeface="Amatic SC"/>
              <a:sym typeface="Amatic SC"/>
            </a:endParaRPr>
          </a:p>
          <a:p>
            <a:pPr indent="-37941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matic SC"/>
              <a:buChar char="●"/>
            </a:pPr>
            <a:r>
              <a:rPr lang="es" sz="3800">
                <a:latin typeface="Amatic SC"/>
                <a:ea typeface="Amatic SC"/>
                <a:cs typeface="Amatic SC"/>
                <a:sym typeface="Amatic SC"/>
              </a:rPr>
              <a:t> capacitarse y actualizarse en forma permanente.</a:t>
            </a:r>
            <a:endParaRPr sz="3800">
              <a:latin typeface="Amatic SC"/>
              <a:ea typeface="Amatic SC"/>
              <a:cs typeface="Amatic SC"/>
              <a:sym typeface="Amatic SC"/>
            </a:endParaRPr>
          </a:p>
          <a:p>
            <a:pPr indent="-37941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matic SC"/>
              <a:buChar char="●"/>
            </a:pPr>
            <a:r>
              <a:rPr lang="es" sz="3800">
                <a:latin typeface="Amatic SC"/>
                <a:ea typeface="Amatic SC"/>
                <a:cs typeface="Amatic SC"/>
                <a:sym typeface="Amatic SC"/>
              </a:rPr>
              <a:t>ejercer su trabajo de manera idónea y responsable</a:t>
            </a:r>
            <a:endParaRPr sz="3800">
              <a:latin typeface="Amatic SC"/>
              <a:ea typeface="Amatic SC"/>
              <a:cs typeface="Amatic SC"/>
              <a:sym typeface="Amatic SC"/>
            </a:endParaRPr>
          </a:p>
          <a:p>
            <a:pPr indent="-37941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matic SC"/>
              <a:buChar char="●"/>
            </a:pPr>
            <a:r>
              <a:rPr lang="es" sz="3800">
                <a:latin typeface="Amatic SC"/>
                <a:ea typeface="Amatic SC"/>
                <a:cs typeface="Amatic SC"/>
                <a:sym typeface="Amatic SC"/>
              </a:rPr>
              <a:t>Respetar las normas sobre jurisdicción y vía jerárquica en lo Docente, administrativo y disciplinario. </a:t>
            </a:r>
            <a:endParaRPr sz="3800">
              <a:latin typeface="Amatic SC"/>
              <a:ea typeface="Amatic SC"/>
              <a:cs typeface="Amatic SC"/>
              <a:sym typeface="Amatic SC"/>
            </a:endParaRPr>
          </a:p>
          <a:p>
            <a:pPr indent="-37941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matic SC"/>
              <a:buChar char="●"/>
            </a:pPr>
            <a:r>
              <a:rPr lang="es" sz="3800">
                <a:latin typeface="Amatic SC"/>
                <a:ea typeface="Amatic SC"/>
                <a:cs typeface="Amatic SC"/>
                <a:sym typeface="Amatic SC"/>
              </a:rPr>
              <a:t>entre otros…</a:t>
            </a:r>
            <a:endParaRPr sz="38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conocer</a:t>
            </a:r>
            <a:r>
              <a:rPr lang="es"/>
              <a:t> y hacer conocer…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régimen académico</a:t>
            </a:r>
            <a:endParaRPr/>
          </a:p>
        </p:txBody>
      </p:sp>
      <p:sp>
        <p:nvSpPr>
          <p:cNvPr id="111" name="Google Shape;111;p2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Resolución 4043/09 </a:t>
            </a:r>
            <a:r>
              <a:rPr lang="es" u="sng">
                <a:solidFill>
                  <a:schemeClr val="hlink"/>
                </a:solidFill>
                <a:hlinkClick r:id="rId3"/>
              </a:rPr>
              <a:t>https://normas.gba.gob.ar/documentos/BeWZJ9cj.pdf</a:t>
            </a:r>
            <a:r>
              <a:rPr lang="es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ctrTitle"/>
          </p:nvPr>
        </p:nvSpPr>
        <p:spPr>
          <a:xfrm>
            <a:off x="311700" y="274325"/>
            <a:ext cx="8520600" cy="475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5333"/>
              <a:t>al acceder un cargo docente en superior…:</a:t>
            </a:r>
            <a:endParaRPr sz="5333"/>
          </a:p>
          <a:p>
            <a:pPr indent="-4057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 sz="3100"/>
              <a:t>Necesito firmar orden de </a:t>
            </a:r>
            <a:r>
              <a:rPr lang="es" sz="3100"/>
              <a:t>mérito</a:t>
            </a:r>
            <a:r>
              <a:rPr lang="es" sz="3100"/>
              <a:t>. (puntajes de concursos)</a:t>
            </a:r>
            <a:endParaRPr sz="3100"/>
          </a:p>
          <a:p>
            <a:pPr indent="-4057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 sz="3100"/>
              <a:t>firma toma de posesión del cargo dentro de las </a:t>
            </a:r>
            <a:r>
              <a:rPr lang="es" sz="3100"/>
              <a:t>48 hs</a:t>
            </a:r>
            <a:r>
              <a:rPr lang="es" sz="3100"/>
              <a:t>.</a:t>
            </a:r>
            <a:endParaRPr sz="3100"/>
          </a:p>
          <a:p>
            <a:pPr indent="-4057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 sz="3100"/>
              <a:t>presentarse</a:t>
            </a:r>
            <a:r>
              <a:rPr lang="es" sz="3100"/>
              <a:t> ante el preceptor </a:t>
            </a:r>
            <a:r>
              <a:rPr lang="es" sz="3100"/>
              <a:t>responsable</a:t>
            </a:r>
            <a:r>
              <a:rPr lang="es" sz="3100"/>
              <a:t> del curso</a:t>
            </a:r>
            <a:endParaRPr sz="3100"/>
          </a:p>
          <a:p>
            <a:pPr indent="-4057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 sz="3100"/>
              <a:t>presentar en formato papel ddjj de horarios de superior hasta el 30 de abril (y cada vez que cambie mi situación).</a:t>
            </a:r>
            <a:endParaRPr sz="3100"/>
          </a:p>
          <a:p>
            <a:pPr indent="-4057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 sz="3100"/>
              <a:t>apertura de la cuenta del “abc” y </a:t>
            </a:r>
            <a:r>
              <a:rPr lang="es" sz="3100"/>
              <a:t>declaración</a:t>
            </a:r>
            <a:r>
              <a:rPr lang="es" sz="3100"/>
              <a:t> al equipo del mail oficial (</a:t>
            </a:r>
            <a:r>
              <a:rPr lang="es" sz="3100" u="sng">
                <a:solidFill>
                  <a:schemeClr val="hlink"/>
                </a:solidFill>
                <a:hlinkClick r:id="rId3"/>
              </a:rPr>
              <a:t>http://servicios.abc.gob.ar/recursos/registro/instructivo.ingreso.abc.4-21.pdf</a:t>
            </a:r>
            <a:r>
              <a:rPr lang="es" sz="3100"/>
              <a:t>)</a:t>
            </a:r>
            <a:endParaRPr sz="3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idx="1" type="subTitle"/>
          </p:nvPr>
        </p:nvSpPr>
        <p:spPr>
          <a:xfrm>
            <a:off x="311700" y="246900"/>
            <a:ext cx="8520600" cy="434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Font typeface="Amatic SC"/>
              <a:buChar char="●"/>
            </a:pPr>
            <a:r>
              <a:rPr lang="es" sz="3100">
                <a:latin typeface="Amatic SC"/>
                <a:ea typeface="Amatic SC"/>
                <a:cs typeface="Amatic SC"/>
                <a:sym typeface="Amatic SC"/>
              </a:rPr>
              <a:t>Los Proyectos de cátedra deben ser subidos al Drive Institucional(</a:t>
            </a:r>
            <a:r>
              <a:rPr lang="es" sz="3100" u="sng">
                <a:solidFill>
                  <a:schemeClr val="hlink"/>
                </a:solidFill>
                <a:latin typeface="Amatic SC"/>
                <a:ea typeface="Amatic SC"/>
                <a:cs typeface="Amatic SC"/>
                <a:sym typeface="Amatic SC"/>
                <a:hlinkClick r:id="rId3"/>
              </a:rPr>
              <a:t>https://drive.google.com/drive/folders/1ThJkx2tHOhHyII2r0-3_-9tILVmvnK47</a:t>
            </a:r>
            <a:r>
              <a:rPr lang="es" sz="3100">
                <a:latin typeface="Amatic SC"/>
                <a:ea typeface="Amatic SC"/>
                <a:cs typeface="Amatic SC"/>
                <a:sym typeface="Amatic SC"/>
              </a:rPr>
              <a:t> )tanto los nuevos concursados como la versión actualizada de cada ciclo lectivo.</a:t>
            </a:r>
            <a:endParaRPr sz="3100">
              <a:latin typeface="Amatic SC"/>
              <a:ea typeface="Amatic SC"/>
              <a:cs typeface="Amatic SC"/>
              <a:sym typeface="Amatic SC"/>
            </a:endParaRPr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Font typeface="Amatic SC"/>
              <a:buChar char="●"/>
            </a:pPr>
            <a:r>
              <a:rPr lang="es" sz="3100">
                <a:latin typeface="Amatic SC"/>
                <a:ea typeface="Amatic SC"/>
                <a:cs typeface="Amatic SC"/>
                <a:sym typeface="Amatic SC"/>
              </a:rPr>
              <a:t>Plan de Continuidad pedagogía entrega en formato papel a dirección</a:t>
            </a:r>
            <a:endParaRPr sz="31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ctrTitle"/>
          </p:nvPr>
        </p:nvSpPr>
        <p:spPr>
          <a:xfrm>
            <a:off x="311700" y="392150"/>
            <a:ext cx="8520600" cy="455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2820"/>
              <a:t>OBLIGACIONES DIARIAS:</a:t>
            </a:r>
            <a:endParaRPr sz="2820"/>
          </a:p>
          <a:p>
            <a:pPr indent="-407669" lvl="0" marL="457200" rtl="0" algn="l">
              <a:spcBef>
                <a:spcPts val="0"/>
              </a:spcBef>
              <a:spcAft>
                <a:spcPts val="0"/>
              </a:spcAft>
              <a:buSzPts val="2820"/>
              <a:buChar char="●"/>
            </a:pPr>
            <a:r>
              <a:rPr lang="es" sz="2820"/>
              <a:t>FIRMA parte DE </a:t>
            </a:r>
            <a:r>
              <a:rPr lang="es" sz="2820"/>
              <a:t>ASISTENCIA</a:t>
            </a:r>
            <a:r>
              <a:rPr lang="es" sz="2820"/>
              <a:t> ( carpeta en preceptoria)</a:t>
            </a:r>
            <a:endParaRPr sz="2820"/>
          </a:p>
          <a:p>
            <a:pPr indent="-407669" lvl="0" marL="457200" rtl="0" algn="l">
              <a:spcBef>
                <a:spcPts val="0"/>
              </a:spcBef>
              <a:spcAft>
                <a:spcPts val="0"/>
              </a:spcAft>
              <a:buSzPts val="2820"/>
              <a:buChar char="●"/>
            </a:pPr>
            <a:r>
              <a:rPr lang="es" sz="2820"/>
              <a:t>completar EL LIBRO DE TEMAS (pedir en preceptoria)</a:t>
            </a:r>
            <a:endParaRPr sz="2820"/>
          </a:p>
          <a:p>
            <a:pPr indent="-407669" lvl="0" marL="457200" rtl="0" algn="l">
              <a:spcBef>
                <a:spcPts val="0"/>
              </a:spcBef>
              <a:spcAft>
                <a:spcPts val="0"/>
              </a:spcAft>
              <a:buSzPts val="2820"/>
              <a:buChar char="●"/>
            </a:pPr>
            <a:r>
              <a:rPr lang="es" sz="2820"/>
              <a:t>tomar asistencia por hora en cada </a:t>
            </a:r>
            <a:r>
              <a:rPr lang="es" sz="2820"/>
              <a:t>cátedra</a:t>
            </a:r>
            <a:r>
              <a:rPr lang="es" sz="2820"/>
              <a:t>( pedir planilla al preceptor)(</a:t>
            </a:r>
            <a:r>
              <a:rPr lang="es" sz="2820"/>
              <a:t>régimen</a:t>
            </a:r>
            <a:r>
              <a:rPr lang="es" sz="2820"/>
              <a:t> </a:t>
            </a:r>
            <a:r>
              <a:rPr lang="es" sz="2820"/>
              <a:t>académico</a:t>
            </a:r>
            <a:r>
              <a:rPr lang="es" sz="2820"/>
              <a:t> res.n°4043/09)</a:t>
            </a:r>
            <a:endParaRPr sz="2820"/>
          </a:p>
          <a:p>
            <a:pPr indent="-407669" lvl="0" marL="457200" rtl="0" algn="l">
              <a:spcBef>
                <a:spcPts val="0"/>
              </a:spcBef>
              <a:spcAft>
                <a:spcPts val="0"/>
              </a:spcAft>
              <a:buSzPts val="2820"/>
              <a:buChar char="●"/>
            </a:pPr>
            <a:r>
              <a:rPr lang="es" sz="2820"/>
              <a:t>Entrega</a:t>
            </a:r>
            <a:r>
              <a:rPr lang="es" sz="2820"/>
              <a:t> cuatrimestral de avances </a:t>
            </a:r>
            <a:r>
              <a:rPr lang="es" sz="2820"/>
              <a:t>académicos</a:t>
            </a:r>
            <a:r>
              <a:rPr lang="es" sz="2820"/>
              <a:t> ( formato papel y con firma del docente) y firma de libreta del </a:t>
            </a:r>
            <a:r>
              <a:rPr lang="es" sz="2820"/>
              <a:t>estudiante</a:t>
            </a:r>
            <a:r>
              <a:rPr lang="es" sz="2820"/>
              <a:t> con notas parciales y </a:t>
            </a:r>
            <a:r>
              <a:rPr lang="es" sz="2820"/>
              <a:t>finales</a:t>
            </a:r>
            <a:r>
              <a:rPr lang="es" sz="2820"/>
              <a:t>. </a:t>
            </a:r>
            <a:endParaRPr sz="2820"/>
          </a:p>
          <a:p>
            <a:pPr indent="-407669" lvl="0" marL="457200" rtl="0" algn="l">
              <a:spcBef>
                <a:spcPts val="0"/>
              </a:spcBef>
              <a:spcAft>
                <a:spcPts val="0"/>
              </a:spcAft>
              <a:buSzPts val="2820"/>
              <a:buChar char="●"/>
            </a:pPr>
            <a:r>
              <a:rPr lang="es" sz="2820"/>
              <a:t>EN CASO DE LIC. </a:t>
            </a:r>
            <a:r>
              <a:rPr lang="es" sz="2820"/>
              <a:t>COMUNICACIÓN</a:t>
            </a:r>
            <a:r>
              <a:rPr lang="es" sz="2820"/>
              <a:t> CON ESTUDIANTES y equipo directivo SOBRE CONTINUIDAD </a:t>
            </a:r>
            <a:r>
              <a:rPr lang="es" sz="2820"/>
              <a:t>PEDAGÓGICA</a:t>
            </a:r>
            <a:endParaRPr sz="2820"/>
          </a:p>
          <a:p>
            <a:pPr indent="-407669" lvl="0" marL="457200" rtl="0" algn="l">
              <a:spcBef>
                <a:spcPts val="0"/>
              </a:spcBef>
              <a:spcAft>
                <a:spcPts val="0"/>
              </a:spcAft>
              <a:buSzPts val="2820"/>
              <a:buChar char="●"/>
            </a:pPr>
            <a:r>
              <a:rPr lang="es" sz="2820"/>
              <a:t>Cambios de horario o eventualidades de programación conjunta, siempre con previa notificación al equipo directivo</a:t>
            </a:r>
            <a:endParaRPr sz="282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42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ctrTitle"/>
          </p:nvPr>
        </p:nvSpPr>
        <p:spPr>
          <a:xfrm>
            <a:off x="311700" y="392150"/>
            <a:ext cx="8520600" cy="4559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800"/>
              <a:t>mesa de </a:t>
            </a:r>
            <a:r>
              <a:rPr lang="es" sz="3800"/>
              <a:t>exámenes</a:t>
            </a:r>
            <a:r>
              <a:rPr lang="es" sz="3800"/>
              <a:t>: </a:t>
            </a:r>
            <a:endParaRPr sz="3800"/>
          </a:p>
          <a:p>
            <a:pPr indent="-44576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 sz="3800"/>
              <a:t>coordinar mesa de examen con </a:t>
            </a:r>
            <a:r>
              <a:rPr lang="es" sz="3800"/>
              <a:t>preceptores</a:t>
            </a:r>
            <a:r>
              <a:rPr lang="es" sz="3800"/>
              <a:t> (fecha y hora, libres y regulares ) mesas: marzo- agosto- diciembre </a:t>
            </a:r>
            <a:endParaRPr sz="3800"/>
          </a:p>
          <a:p>
            <a:pPr indent="-44576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 sz="3800"/>
              <a:t>notificación</a:t>
            </a:r>
            <a:r>
              <a:rPr lang="es" sz="3800"/>
              <a:t> y </a:t>
            </a:r>
            <a:r>
              <a:rPr lang="es" sz="3800"/>
              <a:t>conformación</a:t>
            </a:r>
            <a:r>
              <a:rPr lang="es" sz="3800"/>
              <a:t> del tribunal de mesa</a:t>
            </a:r>
            <a:endParaRPr sz="3800"/>
          </a:p>
          <a:p>
            <a:pPr indent="-44576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 sz="3800"/>
              <a:t>actas </a:t>
            </a:r>
            <a:r>
              <a:rPr lang="es" sz="3800"/>
              <a:t>volante</a:t>
            </a:r>
            <a:r>
              <a:rPr lang="es" sz="3800"/>
              <a:t> con libro y folio</a:t>
            </a:r>
            <a:endParaRPr sz="3800"/>
          </a:p>
          <a:p>
            <a:pPr indent="-445769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s" sz="3800"/>
              <a:t>libro de </a:t>
            </a:r>
            <a:r>
              <a:rPr lang="es" sz="3800"/>
              <a:t>exámenes</a:t>
            </a:r>
            <a:r>
              <a:rPr lang="es" sz="3800"/>
              <a:t> completo: por orden </a:t>
            </a:r>
            <a:r>
              <a:rPr lang="es" sz="3800"/>
              <a:t>alfabético</a:t>
            </a:r>
            <a:r>
              <a:rPr lang="es" sz="3800"/>
              <a:t>, con nota, firma del tribunal y sin tachaduras. </a:t>
            </a:r>
            <a:endParaRPr sz="3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ctrTitle"/>
          </p:nvPr>
        </p:nvSpPr>
        <p:spPr>
          <a:xfrm>
            <a:off x="311700" y="392150"/>
            <a:ext cx="8520600" cy="464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licencias:</a:t>
            </a:r>
            <a:endParaRPr sz="3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/>
              <a:t>En caso de licencias o inasistencias: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s" sz="3000"/>
              <a:t>se deberá enviar un mail al correo institucional (</a:t>
            </a:r>
            <a:r>
              <a:rPr lang="es" sz="3000" u="sng">
                <a:solidFill>
                  <a:schemeClr val="hlink"/>
                </a:solidFill>
                <a:hlinkClick r:id="rId3"/>
              </a:rPr>
              <a:t>isfdyt89lacosta@abc.gob.ar</a:t>
            </a:r>
            <a:r>
              <a:rPr lang="es" sz="3000"/>
              <a:t>) con la mayor anticipación posible.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s" sz="3000"/>
              <a:t>notificar al preceptor para organización institucional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s" sz="3000"/>
              <a:t>se deberá cargar en la app antes de las </a:t>
            </a:r>
            <a:r>
              <a:rPr lang="es" sz="3500"/>
              <a:t>48hs</a:t>
            </a:r>
            <a:r>
              <a:rPr lang="es" sz="3000"/>
              <a:t>(o desde la cuenta de abc)en mis licencias. el certificado correspondiente 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ctrTitle"/>
          </p:nvPr>
        </p:nvSpPr>
        <p:spPr>
          <a:xfrm>
            <a:off x="233175" y="392150"/>
            <a:ext cx="8737200" cy="464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reclamos de haberes: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600"/>
              <a:t>eleve el correspondiente reclamo de sueldo al mail institucional.  (isfdyt89lacosta@abc.gob.ar)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600"/>
              <a:t>Este deberá ser con:</a:t>
            </a:r>
            <a:endParaRPr sz="2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600"/>
              <a:t>* Nota aclaratoria de cátedras, módulos, año y desde cuando no lo percibe.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600"/>
              <a:t>* Captura de pantalla de la situación de revista, módulos (si la tuviera de la cuenta ABC)</a:t>
            </a:r>
            <a:endParaRPr sz="2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600"/>
              <a:t>* Último Couli </a:t>
            </a:r>
            <a:endParaRPr sz="2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600"/>
              <a:t>Es importante que puedan hacerlo antes del día 15 de cada mes.</a:t>
            </a:r>
            <a:endParaRPr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ctrTitle"/>
          </p:nvPr>
        </p:nvSpPr>
        <p:spPr>
          <a:xfrm>
            <a:off x="64800" y="62950"/>
            <a:ext cx="6861900" cy="91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4800"/>
              <a:t>salidas educativas (Res.378/17) </a:t>
            </a:r>
            <a:endParaRPr sz="4800"/>
          </a:p>
        </p:txBody>
      </p:sp>
      <p:pic>
        <p:nvPicPr>
          <p:cNvPr id="94" name="Google Shape;9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6075" y="787400"/>
            <a:ext cx="3865850" cy="435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595" y="56250"/>
            <a:ext cx="4778875" cy="5032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51825" y="1042420"/>
            <a:ext cx="3939775" cy="262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